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2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orient="horz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474"/>
    <a:srgbClr val="F16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9"/>
    <p:restoredTop sz="94682"/>
  </p:normalViewPr>
  <p:slideViewPr>
    <p:cSldViewPr snapToGrid="0">
      <p:cViewPr>
        <p:scale>
          <a:sx n="155" d="100"/>
          <a:sy n="155" d="100"/>
        </p:scale>
        <p:origin x="600" y="560"/>
      </p:cViewPr>
      <p:guideLst>
        <p:guide orient="horz" pos="2160"/>
        <p:guide pos="3840"/>
        <p:guide pos="360"/>
        <p:guide orient="horz"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295567A-AB29-0730-92AB-FE68E7CEC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36791"/>
            <a:ext cx="10515600" cy="12947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3DFF7E9-9DC5-7C5B-CC89-6618F1E9C0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418939"/>
            <a:ext cx="10515600" cy="7604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Full Name (Country)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9EA08-F862-67E2-CE45-7111153A8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3134832" y="106752"/>
            <a:ext cx="5922335" cy="197411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AC8A58-3D92-6D35-202B-EA5857802415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10982209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3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779E-9F2F-3ED8-EE16-42C5FC9C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1D9AF-7CC9-6F60-0CA4-E2A0A99D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2847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70257-0589-5A39-AD6F-BD6DE5600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148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3037E-52DB-85E0-B84B-A90A17324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D41529-BE8B-4CBE-F82D-24A2FCD26F78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9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950B-370A-2F65-67E0-B294EE2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67F63-7806-5C14-DFE8-57D375397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276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6D611-60C2-375A-334D-098A7FCF6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06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4C52E-949E-620A-AB11-1BA345E8D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0657BB-6761-1985-EFB3-474F37F7C987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6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8063-2939-4E40-EF84-B5F847D7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65E9D-A3C3-BDCB-41CF-BCCFCA9A0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00CE9-D800-F5FE-8429-BB5310E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6DF2-0D20-474B-9DF3-4570D7D17FAD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E7617-EA11-59FF-C320-5B059727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540B7-B260-4A04-9DFC-7649811E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4239-3E42-3E41-BDB2-92D23710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7C681-9045-4550-FCA2-F7E95C6E6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95CC5-6D6D-8DAA-1DF2-2BC60D7B4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54E8C-101C-24B1-7941-D0954A44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6DF2-0D20-474B-9DF3-4570D7D17FAD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58CBB-5116-FF3D-A4EE-382A0F81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29684-BF47-47A4-9A0B-4CFE856B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4239-3E42-3E41-BDB2-92D23710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Relationship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1F569C-A1E1-EF8A-73B1-6D67DFEEC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690D0C-003C-6621-C54F-4115A9312A1E}"/>
              </a:ext>
            </a:extLst>
          </p:cNvPr>
          <p:cNvSpPr/>
          <p:nvPr userDrawn="1"/>
        </p:nvSpPr>
        <p:spPr>
          <a:xfrm>
            <a:off x="0" y="1"/>
            <a:ext cx="5233012" cy="859316"/>
          </a:xfrm>
          <a:prstGeom prst="rect">
            <a:avLst/>
          </a:prstGeom>
          <a:solidFill>
            <a:srgbClr val="F16B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3C927-DF22-E5BF-01FD-93CF028D8A05}"/>
              </a:ext>
            </a:extLst>
          </p:cNvPr>
          <p:cNvSpPr txBox="1"/>
          <p:nvPr userDrawn="1"/>
        </p:nvSpPr>
        <p:spPr>
          <a:xfrm>
            <a:off x="220337" y="198826"/>
            <a:ext cx="479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Financial Relationship Disclosure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798872-C1F5-3D6D-1538-8C1BECAA12A6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CE878-6269-9214-5BC3-579F46829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FA9ACD-ADC8-D6FF-9264-420CF18B25AC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6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tyscape with buildings and mountains&#10;&#10;AI-generated content may be incorrect.">
            <a:extLst>
              <a:ext uri="{FF2B5EF4-FFF2-40B4-BE49-F238E27FC236}">
                <a16:creationId xmlns:a16="http://schemas.microsoft.com/office/drawing/2014/main" id="{5110443C-3D64-A270-4AF6-5411E58DD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928"/>
            <a:ext cx="12198993" cy="6854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2F5C18-DF17-B529-A918-D274278DFD90}"/>
              </a:ext>
            </a:extLst>
          </p:cNvPr>
          <p:cNvSpPr/>
          <p:nvPr userDrawn="1"/>
        </p:nvSpPr>
        <p:spPr>
          <a:xfrm>
            <a:off x="-1" y="5261609"/>
            <a:ext cx="12192000" cy="1596391"/>
          </a:xfrm>
          <a:prstGeom prst="rect">
            <a:avLst/>
          </a:prstGeom>
          <a:solidFill>
            <a:srgbClr val="576474">
              <a:alpha val="709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84A00-73A1-5DD0-B8AA-FF26E828BEB6}"/>
              </a:ext>
            </a:extLst>
          </p:cNvPr>
          <p:cNvSpPr txBox="1"/>
          <p:nvPr userDrawn="1"/>
        </p:nvSpPr>
        <p:spPr>
          <a:xfrm>
            <a:off x="1948249" y="5328292"/>
            <a:ext cx="8064843" cy="144655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B18067-E74F-0BAC-52B3-4F2207C4CF3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245133"/>
            <a:ext cx="12192000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3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2C29-FBA3-9DF6-7902-760CD9D3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0692-6847-AC7A-4F9C-FDA9D851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693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D367C-08D5-E12E-7A51-88118D972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F1937B-2043-A0C0-5479-7BC5A27817FD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4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BD50-4712-2433-25BD-6C3CFC3D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42064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4863-D155-194D-B2DE-C11D3E99D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731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2650F-824B-2F2E-418A-F0853970A4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6AE289-C20D-12E2-6114-BF2AADF8A2E2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9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CF8C-0023-B344-F709-88CAFFDF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40289-2445-477D-AC32-336063032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CC874-4E64-D2B4-5B31-4D2A08385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4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0BC02-CB8A-7679-1139-C163B6B3E2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429F5D-A5F9-31D6-6FD5-626AF5D460EC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24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4A6C-FD70-1A5B-DC0B-0A14A56A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C50ED-1375-90D2-C05C-412CDB155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F1223-DB8C-0E22-330C-0F8CDC47D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9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71856-A485-2561-14DB-D5DDBF2FF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10D58-44A5-2C14-F1FE-52255DA69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98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CF0DD-607D-3352-8300-61CACDB35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7BA3A-38D8-3235-08C9-79F8AE758CE6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8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8ACE-BB3A-A8E3-9640-7C24CA45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D8697-26C5-DC76-12D9-2B5C83480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41" t="11026" r="830" b="10154"/>
          <a:stretch>
            <a:fillRect/>
          </a:stretch>
        </p:blipFill>
        <p:spPr>
          <a:xfrm>
            <a:off x="8321040" y="5394960"/>
            <a:ext cx="3566160" cy="11887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8351BA-6862-21B9-7C78-2CBB1FE6EBC1}"/>
              </a:ext>
            </a:extLst>
          </p:cNvPr>
          <p:cNvCxnSpPr>
            <a:cxnSpLocks/>
          </p:cNvCxnSpPr>
          <p:nvPr userDrawn="1"/>
        </p:nvCxnSpPr>
        <p:spPr>
          <a:xfrm flipH="1">
            <a:off x="591953" y="6213212"/>
            <a:ext cx="7382274" cy="0"/>
          </a:xfrm>
          <a:prstGeom prst="line">
            <a:avLst/>
          </a:prstGeom>
          <a:ln w="38100">
            <a:solidFill>
              <a:srgbClr val="F16B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1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B857E-E747-11A6-5240-55E68D4E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FA6EA-69B8-5559-2FA4-F256EB38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602B-4D4F-C333-7BCC-00DEF3E0C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3D6DF2-0D20-474B-9DF3-4570D7D17FAD}" type="datetimeFigureOut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96A17-20C7-CB42-5922-C75D08F3A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5623F-A490-2877-BEBC-390515BE9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9C4239-3E42-3E41-BDB2-92D23710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BBFB-0059-F6BE-9785-C5CB501F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C1711-D499-159E-DC6D-45E3BF11A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2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F7EF029-3D51-0700-3720-6AD9DB118B88}"/>
              </a:ext>
            </a:extLst>
          </p:cNvPr>
          <p:cNvSpPr txBox="1"/>
          <p:nvPr/>
        </p:nvSpPr>
        <p:spPr bwMode="auto">
          <a:xfrm>
            <a:off x="686657" y="1332481"/>
            <a:ext cx="102667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Helvetica" pitchFamily="2" charset="0"/>
              </a:rPr>
              <a:t>Ineligible companies are those whose primary business is producing, marketing, selling, re-selling, or distributing health care products used by, or on patients. 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1022FE01-4F0A-1BBA-81D8-870D9422BD0D}"/>
              </a:ext>
            </a:extLst>
          </p:cNvPr>
          <p:cNvSpPr txBox="1"/>
          <p:nvPr/>
        </p:nvSpPr>
        <p:spPr bwMode="auto">
          <a:xfrm>
            <a:off x="676383" y="1630655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Helvetica" pitchFamily="2" charset="0"/>
              </a:rPr>
              <a:t>◻︎</a:t>
            </a:r>
            <a:r>
              <a:rPr lang="en-US" altLang="en-US" sz="1200" b="1" dirty="0">
                <a:latin typeface="Helvetica" pitchFamily="2" charset="0"/>
              </a:rPr>
              <a:t> </a:t>
            </a:r>
            <a:r>
              <a:rPr lang="en-US" altLang="en-US" sz="1100" b="1" dirty="0">
                <a:latin typeface="Helvetica" pitchFamily="2" charset="0"/>
              </a:rPr>
              <a:t>No</a:t>
            </a:r>
            <a:r>
              <a:rPr lang="en-US" altLang="en-US" sz="1100" dirty="0">
                <a:latin typeface="Helvetica" pitchFamily="2" charset="0"/>
              </a:rPr>
              <a:t>, I HAVE NOT had a financial relationship with an ineligible company in the past 24 months.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200" dirty="0">
                <a:latin typeface="Helvetica" pitchFamily="2" charset="0"/>
              </a:rPr>
              <a:t>◻︎ </a:t>
            </a:r>
            <a:r>
              <a:rPr lang="en-US" altLang="en-US" sz="1100" b="1" dirty="0">
                <a:latin typeface="Helvetica" pitchFamily="2" charset="0"/>
              </a:rPr>
              <a:t>Yes</a:t>
            </a:r>
            <a:r>
              <a:rPr lang="en-US" altLang="en-US" sz="1100" dirty="0">
                <a:latin typeface="Helvetica" pitchFamily="2" charset="0"/>
              </a:rPr>
              <a:t>, I HAVE had a financial relationship with an ineligible company in the past 24 months.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3069581-F1EF-46B3-D548-6D6DE5A18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60166"/>
              </p:ext>
            </p:extLst>
          </p:nvPr>
        </p:nvGraphicFramePr>
        <p:xfrm>
          <a:off x="962616" y="2267253"/>
          <a:ext cx="10266768" cy="2917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1692">
                  <a:extLst>
                    <a:ext uri="{9D8B030D-6E8A-4147-A177-3AD203B41FA5}">
                      <a16:colId xmlns:a16="http://schemas.microsoft.com/office/drawing/2014/main" val="1152620662"/>
                    </a:ext>
                  </a:extLst>
                </a:gridCol>
                <a:gridCol w="6775076">
                  <a:extLst>
                    <a:ext uri="{9D8B030D-6E8A-4147-A177-3AD203B41FA5}">
                      <a16:colId xmlns:a16="http://schemas.microsoft.com/office/drawing/2014/main" val="4031056448"/>
                    </a:ext>
                  </a:extLst>
                </a:gridCol>
              </a:tblGrid>
              <a:tr h="431323"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Relationship type</a:t>
                      </a: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Name of company</a:t>
                      </a: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1119912764"/>
                  </a:ext>
                </a:extLst>
              </a:tr>
              <a:tr h="334077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64822687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86853928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017528556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171296254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101969519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912945425"/>
                  </a:ext>
                </a:extLst>
              </a:tr>
              <a:tr h="26090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592853925"/>
                  </a:ext>
                </a:extLst>
              </a:tr>
              <a:tr h="26090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87233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14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15780EAC-8985-10DD-DD52-D93D0538C994}"/>
              </a:ext>
            </a:extLst>
          </p:cNvPr>
          <p:cNvSpPr txBox="1"/>
          <p:nvPr/>
        </p:nvSpPr>
        <p:spPr bwMode="auto">
          <a:xfrm>
            <a:off x="686657" y="1332481"/>
            <a:ext cx="102667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Helvetica" pitchFamily="2" charset="0"/>
              </a:rPr>
              <a:t>Ineligible companies are those whose primary business is producing, marketing, selling, re-selling, or distributing health care products used by, or on patients. 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99A47AB5-9C5B-5144-AFA5-B6AA3621659B}"/>
              </a:ext>
            </a:extLst>
          </p:cNvPr>
          <p:cNvSpPr txBox="1"/>
          <p:nvPr/>
        </p:nvSpPr>
        <p:spPr bwMode="auto">
          <a:xfrm>
            <a:off x="676383" y="1630655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Helvetica" pitchFamily="2" charset="0"/>
              </a:rPr>
              <a:t>◻︎</a:t>
            </a:r>
            <a:r>
              <a:rPr lang="en-US" altLang="en-US" sz="1200" b="1" dirty="0">
                <a:latin typeface="Helvetica" pitchFamily="2" charset="0"/>
              </a:rPr>
              <a:t> </a:t>
            </a:r>
            <a:r>
              <a:rPr lang="en-US" altLang="en-US" sz="1100" b="1" dirty="0">
                <a:latin typeface="Helvetica" pitchFamily="2" charset="0"/>
              </a:rPr>
              <a:t>No</a:t>
            </a:r>
            <a:r>
              <a:rPr lang="en-US" altLang="en-US" sz="1100" dirty="0">
                <a:latin typeface="Helvetica" pitchFamily="2" charset="0"/>
              </a:rPr>
              <a:t>, I HAVE NOT had a financial relationship with an ineligible company in the past 24 months.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200" dirty="0">
                <a:latin typeface="Helvetica" pitchFamily="2" charset="0"/>
              </a:rPr>
              <a:t>◻︎ </a:t>
            </a:r>
            <a:r>
              <a:rPr lang="en-US" altLang="en-US" sz="1100" b="1" dirty="0">
                <a:latin typeface="Helvetica" pitchFamily="2" charset="0"/>
              </a:rPr>
              <a:t>Yes</a:t>
            </a:r>
            <a:r>
              <a:rPr lang="en-US" altLang="en-US" sz="1100" dirty="0">
                <a:latin typeface="Helvetica" pitchFamily="2" charset="0"/>
              </a:rPr>
              <a:t>, I HAVE had a financial relationship with an ineligible company in the past 24 months.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7FA10F42-3425-3DEB-B880-8904EB4FA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19558"/>
              </p:ext>
            </p:extLst>
          </p:nvPr>
        </p:nvGraphicFramePr>
        <p:xfrm>
          <a:off x="962616" y="2267253"/>
          <a:ext cx="10266768" cy="2917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1692">
                  <a:extLst>
                    <a:ext uri="{9D8B030D-6E8A-4147-A177-3AD203B41FA5}">
                      <a16:colId xmlns:a16="http://schemas.microsoft.com/office/drawing/2014/main" val="1152620662"/>
                    </a:ext>
                  </a:extLst>
                </a:gridCol>
                <a:gridCol w="6775076">
                  <a:extLst>
                    <a:ext uri="{9D8B030D-6E8A-4147-A177-3AD203B41FA5}">
                      <a16:colId xmlns:a16="http://schemas.microsoft.com/office/drawing/2014/main" val="4031056448"/>
                    </a:ext>
                  </a:extLst>
                </a:gridCol>
              </a:tblGrid>
              <a:tr h="431323"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Relationship type</a:t>
                      </a: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Name of company</a:t>
                      </a: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1119912764"/>
                  </a:ext>
                </a:extLst>
              </a:tr>
              <a:tr h="334077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64822687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86853928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017528556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171296254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101969519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912945425"/>
                  </a:ext>
                </a:extLst>
              </a:tr>
              <a:tr h="26090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592853925"/>
                  </a:ext>
                </a:extLst>
              </a:tr>
              <a:tr h="26090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87233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45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A375-6DCB-EE18-6472-F39C18DE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6CB53-3617-3ABE-396F-45E24080D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4D2F-8F4A-6F1F-3661-B572DFAB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4158F-047F-C1D2-FBFD-58CE02C20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8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3329-FA05-D8A1-55A2-126CEAB4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F093-7872-2EC9-F307-6E0951BF40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A5C05-F21F-A06D-C090-DD13A898FE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6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1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144</Words>
  <Application>Microsoft Macintosh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 Lanz</dc:creator>
  <cp:lastModifiedBy>Brook Lanz</cp:lastModifiedBy>
  <cp:revision>1</cp:revision>
  <dcterms:created xsi:type="dcterms:W3CDTF">2026-01-27T15:13:44Z</dcterms:created>
  <dcterms:modified xsi:type="dcterms:W3CDTF">2026-01-27T21:04:06Z</dcterms:modified>
</cp:coreProperties>
</file>